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6858000" cy="9144000"/>
  <p:embeddedFontLst>
    <p:embeddedFont>
      <p:font typeface="Proxima Nova"/>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40e674281_0_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40e6742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40e674281_0_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40e67428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503d11d76_0_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503d11d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2ea35fa77_0_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2ea35fa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48b37940c_1_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48b37940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503d11d76_0_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503d11d7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2ea35fa77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2ea35fa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6d4ae648c_2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6d4ae648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481c0cb32_1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481c0cb3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503d11d76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03d11d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40e674281_0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40e67428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40e674281_0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40e67428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db46fd02_0_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db46fd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d4ae648c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d4ae64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6d4ae648c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6d4ae6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503d11d76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503d11d7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6d4ae648c_2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6d4ae648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6d4ae648c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d4ae64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40e674281_0_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40e67428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40e674281_0_6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40e67428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503d11d76_0_6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503d11d7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701f1c2a3_0_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701f1c2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6d4ae648c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6d4ae64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3ba40c81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3ba40c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53ba40c81_0_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3ba40c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53ba40c81_0_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53ba40c8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503d11d76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03d11d7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676400"/>
            <a:ext cx="8123100" cy="2118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4243083"/>
            <a:ext cx="8123100" cy="84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4095067"/>
            <a:ext cx="8520600" cy="1202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701800"/>
            <a:ext cx="57975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0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59940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607767"/>
            <a:ext cx="4045200" cy="20127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692001"/>
            <a:ext cx="4045200" cy="179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9100"/>
            <a:ext cx="5998800" cy="798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SJohnLee/COVID19_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vidtracking.com/data" TargetMode="External"/><Relationship Id="rId4" Type="http://schemas.openxmlformats.org/officeDocument/2006/relationships/image" Target="../media/image1.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ovidtracking.com/data" TargetMode="External"/><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covidtracking.com/da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ovidtracking.com/data" TargetMode="External"/><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covidtracking.com/da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hyperlink" Target="https://covidtracking.com/data" TargetMode="External"/><Relationship Id="rId7" Type="http://schemas.openxmlformats.org/officeDocument/2006/relationships/image" Target="../media/image19.png"/><Relationship Id="rId8"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hyperlink" Target="https://covidtracking.com/data" TargetMode="External"/><Relationship Id="rId7" Type="http://schemas.openxmlformats.org/officeDocument/2006/relationships/image" Target="../media/image9.png"/><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github.com/nytimes/covid-19-dat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s://github.com/nytimes/covid-19-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usafacts.org/visualizations/coronavirus-covid-19-spread-map/"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usafacts.org/visualizations/coronavirus-covid-19-spread-map/"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hyperlink" Target="https://usafacts.org/visualizations/coronavirus-covid-19-spread-ma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ovidtracking.com/data" TargetMode="External"/><Relationship Id="rId4" Type="http://schemas.openxmlformats.org/officeDocument/2006/relationships/hyperlink" Target="https://www.kaggle.com/lucasvictor/us-state-populations-2018#State%20Populations.csv" TargetMode="External"/><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nytimes/covid-19-data" TargetMode="External"/><Relationship Id="rId4" Type="http://schemas.openxmlformats.org/officeDocument/2006/relationships/hyperlink" Target="https://www.kaggle.com/goldenoakresearch/us-household-income-stats-geo-locations" TargetMode="External"/><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hyperlink" Target="https://github.com/nytimes/covid-19-data" TargetMode="External"/><Relationship Id="rId5" Type="http://schemas.openxmlformats.org/officeDocument/2006/relationships/hyperlink" Target="https://www.kaggle.com/goldenoakresearch/us-household-income-stats-geo-locatio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CSJohnLee/COVID19_Project" TargetMode="External"/><Relationship Id="rId4" Type="http://schemas.openxmlformats.org/officeDocument/2006/relationships/hyperlink" Target="https://github.com/nytimes/covid-19-data" TargetMode="External"/><Relationship Id="rId5" Type="http://schemas.openxmlformats.org/officeDocument/2006/relationships/hyperlink" Target="https://usafacts.org/visualizations/coronavirus-covid-19-spread-map/" TargetMode="External"/><Relationship Id="rId6" Type="http://schemas.openxmlformats.org/officeDocument/2006/relationships/hyperlink" Target="https://covidtracking.com/data" TargetMode="External"/><Relationship Id="rId7" Type="http://schemas.openxmlformats.org/officeDocument/2006/relationships/hyperlink" Target="https://www.kaggle.com/goldenoakresearch/us-household-income-stats-geo-locations" TargetMode="External"/><Relationship Id="rId8" Type="http://schemas.openxmlformats.org/officeDocument/2006/relationships/hyperlink" Target="https://www.kaggle.com/lucasvictor/us-state-populations-2018#State%20Populations.cs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nytimes/covid-19-data" TargetMode="External"/><Relationship Id="rId4" Type="http://schemas.openxmlformats.org/officeDocument/2006/relationships/hyperlink" Target="https://usafacts.org/visualizations/coronavirus-covid-19-spread-map/" TargetMode="External"/><Relationship Id="rId5" Type="http://schemas.openxmlformats.org/officeDocument/2006/relationships/hyperlink" Target="https://covidtracking.com/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usafacts.org/visualizations/coronavirus-covid-19-spread-map/"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usafacts.org/visualizations/coronavirus-covid-19-spread-map/"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usafacts.org/visualizations/coronavirus-covid-19-spread-map/"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676400"/>
            <a:ext cx="8123100" cy="211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COVID-19:</a:t>
            </a:r>
            <a:endParaRPr>
              <a:solidFill>
                <a:srgbClr val="434343"/>
              </a:solidFill>
            </a:endParaRPr>
          </a:p>
          <a:p>
            <a:pPr indent="0" lvl="0" marL="0" rtl="0" algn="l">
              <a:spcBef>
                <a:spcPts val="0"/>
              </a:spcBef>
              <a:spcAft>
                <a:spcPts val="0"/>
              </a:spcAft>
              <a:buNone/>
            </a:pPr>
            <a:r>
              <a:rPr lang="en">
                <a:solidFill>
                  <a:srgbClr val="434343"/>
                </a:solidFill>
              </a:rPr>
              <a:t>Exploratory Data Analysis</a:t>
            </a:r>
            <a:endParaRPr sz="4000">
              <a:solidFill>
                <a:srgbClr val="434343"/>
              </a:solidFill>
            </a:endParaRPr>
          </a:p>
        </p:txBody>
      </p:sp>
      <p:sp>
        <p:nvSpPr>
          <p:cNvPr id="60" name="Google Shape;60;p13"/>
          <p:cNvSpPr txBox="1"/>
          <p:nvPr>
            <p:ph idx="1" type="subTitle"/>
          </p:nvPr>
        </p:nvSpPr>
        <p:spPr>
          <a:xfrm>
            <a:off x="311700" y="3778833"/>
            <a:ext cx="8520600" cy="19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Authors: </a:t>
            </a:r>
            <a:endParaRPr sz="1400">
              <a:solidFill>
                <a:srgbClr val="000000"/>
              </a:solidFill>
            </a:endParaRPr>
          </a:p>
          <a:p>
            <a:pPr indent="0" lvl="0" marL="457200" rtl="0" algn="l">
              <a:spcBef>
                <a:spcPts val="0"/>
              </a:spcBef>
              <a:spcAft>
                <a:spcPts val="0"/>
              </a:spcAft>
              <a:buNone/>
            </a:pPr>
            <a:r>
              <a:rPr lang="en" sz="1400">
                <a:solidFill>
                  <a:srgbClr val="000000"/>
                </a:solidFill>
              </a:rPr>
              <a:t>Alissa Stover</a:t>
            </a:r>
            <a:endParaRPr sz="1400">
              <a:solidFill>
                <a:srgbClr val="000000"/>
              </a:solidFill>
            </a:endParaRPr>
          </a:p>
          <a:p>
            <a:pPr indent="0" lvl="0" marL="457200" rtl="0" algn="l">
              <a:spcBef>
                <a:spcPts val="0"/>
              </a:spcBef>
              <a:spcAft>
                <a:spcPts val="0"/>
              </a:spcAft>
              <a:buNone/>
            </a:pPr>
            <a:r>
              <a:rPr lang="en" sz="1400">
                <a:solidFill>
                  <a:srgbClr val="000000"/>
                </a:solidFill>
              </a:rPr>
              <a:t>Alyssa Augsburger</a:t>
            </a:r>
            <a:endParaRPr sz="1400">
              <a:solidFill>
                <a:srgbClr val="000000"/>
              </a:solidFill>
            </a:endParaRPr>
          </a:p>
          <a:p>
            <a:pPr indent="0" lvl="0" marL="457200" rtl="0" algn="l">
              <a:spcBef>
                <a:spcPts val="0"/>
              </a:spcBef>
              <a:spcAft>
                <a:spcPts val="0"/>
              </a:spcAft>
              <a:buNone/>
            </a:pPr>
            <a:r>
              <a:rPr lang="en" sz="1400">
                <a:solidFill>
                  <a:srgbClr val="000000"/>
                </a:solidFill>
              </a:rPr>
              <a:t>John Lee</a:t>
            </a:r>
            <a:endParaRPr sz="1400">
              <a:solidFill>
                <a:srgbClr val="000000"/>
              </a:solidFill>
            </a:endParaRPr>
          </a:p>
          <a:p>
            <a:pPr indent="0" lvl="0" marL="457200" rtl="0" algn="l">
              <a:spcBef>
                <a:spcPts val="0"/>
              </a:spcBef>
              <a:spcAft>
                <a:spcPts val="0"/>
              </a:spcAft>
              <a:buNone/>
            </a:pPr>
            <a:r>
              <a:rPr lang="en" sz="1400">
                <a:solidFill>
                  <a:srgbClr val="000000"/>
                </a:solidFill>
              </a:rPr>
              <a:t>Nathan Nusaputra</a:t>
            </a:r>
            <a:endParaRPr sz="1400">
              <a:solidFill>
                <a:srgbClr val="000000"/>
              </a:solidFill>
            </a:endParaRPr>
          </a:p>
          <a:p>
            <a:pPr indent="0" lvl="0" marL="457200" rtl="0" algn="l">
              <a:spcBef>
                <a:spcPts val="0"/>
              </a:spcBef>
              <a:spcAft>
                <a:spcPts val="0"/>
              </a:spcAft>
              <a:buNone/>
            </a:pPr>
            <a:r>
              <a:rPr lang="en" sz="1400">
                <a:solidFill>
                  <a:srgbClr val="000000"/>
                </a:solidFill>
              </a:rPr>
              <a:t>Ryan Sawasaki</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Spring Break 2020</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lnSpc>
                <a:spcPct val="115000"/>
              </a:lnSpc>
              <a:spcBef>
                <a:spcPts val="0"/>
              </a:spcBef>
              <a:spcAft>
                <a:spcPts val="1600"/>
              </a:spcAft>
              <a:buClr>
                <a:schemeClr val="dk1"/>
              </a:buClr>
              <a:buSzPts val="1100"/>
              <a:buFont typeface="Arial"/>
              <a:buNone/>
            </a:pPr>
            <a:r>
              <a:rPr lang="en" sz="1200">
                <a:solidFill>
                  <a:srgbClr val="000000"/>
                </a:solidFill>
              </a:rPr>
              <a:t>Github Repository: </a:t>
            </a:r>
            <a:r>
              <a:rPr lang="en" sz="1100" u="sng">
                <a:solidFill>
                  <a:srgbClr val="000000"/>
                </a:solidFill>
                <a:hlinkClick r:id="rId3"/>
              </a:rPr>
              <a:t>https://github.com/CSJohnLee/COVID19_Project</a:t>
            </a:r>
            <a:endParaRPr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our home states, New York is doing worse.</a:t>
            </a:r>
            <a:endParaRPr/>
          </a:p>
        </p:txBody>
      </p:sp>
      <p:sp>
        <p:nvSpPr>
          <p:cNvPr id="116" name="Google Shape;116;p22"/>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https://covidtracking.com/data</a:t>
            </a:r>
            <a:endParaRPr sz="800"/>
          </a:p>
        </p:txBody>
      </p:sp>
      <p:pic>
        <p:nvPicPr>
          <p:cNvPr id="117" name="Google Shape;117;p22"/>
          <p:cNvPicPr preferRelativeResize="0"/>
          <p:nvPr/>
        </p:nvPicPr>
        <p:blipFill>
          <a:blip r:embed="rId4">
            <a:alphaModFix/>
          </a:blip>
          <a:stretch>
            <a:fillRect/>
          </a:stretch>
        </p:blipFill>
        <p:spPr>
          <a:xfrm>
            <a:off x="603750" y="1897642"/>
            <a:ext cx="3400425" cy="3629025"/>
          </a:xfrm>
          <a:prstGeom prst="rect">
            <a:avLst/>
          </a:prstGeom>
          <a:noFill/>
          <a:ln>
            <a:noFill/>
          </a:ln>
        </p:spPr>
      </p:pic>
      <p:pic>
        <p:nvPicPr>
          <p:cNvPr id="118" name="Google Shape;118;p22"/>
          <p:cNvPicPr preferRelativeResize="0"/>
          <p:nvPr/>
        </p:nvPicPr>
        <p:blipFill>
          <a:blip r:embed="rId5">
            <a:alphaModFix/>
          </a:blip>
          <a:stretch>
            <a:fillRect/>
          </a:stretch>
        </p:blipFill>
        <p:spPr>
          <a:xfrm>
            <a:off x="5046775" y="1897642"/>
            <a:ext cx="3343275" cy="362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Over Time. Reported cases increase late February.</a:t>
            </a:r>
            <a:endParaRPr/>
          </a:p>
        </p:txBody>
      </p:sp>
      <p:sp>
        <p:nvSpPr>
          <p:cNvPr id="124" name="Google Shape;124;p23"/>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https://covidtracking.com/data</a:t>
            </a:r>
            <a:endParaRPr sz="800"/>
          </a:p>
        </p:txBody>
      </p:sp>
      <p:pic>
        <p:nvPicPr>
          <p:cNvPr id="125" name="Google Shape;125;p23"/>
          <p:cNvPicPr preferRelativeResize="0"/>
          <p:nvPr/>
        </p:nvPicPr>
        <p:blipFill>
          <a:blip r:embed="rId4">
            <a:alphaModFix/>
          </a:blip>
          <a:stretch>
            <a:fillRect/>
          </a:stretch>
        </p:blipFill>
        <p:spPr>
          <a:xfrm>
            <a:off x="736925" y="1509275"/>
            <a:ext cx="7670149" cy="5113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per State (as of 5/1/2020)</a:t>
            </a:r>
            <a:endParaRPr/>
          </a:p>
        </p:txBody>
      </p:sp>
      <p:pic>
        <p:nvPicPr>
          <p:cNvPr id="131" name="Google Shape;131;p24"/>
          <p:cNvPicPr preferRelativeResize="0"/>
          <p:nvPr/>
        </p:nvPicPr>
        <p:blipFill>
          <a:blip r:embed="rId3">
            <a:alphaModFix/>
          </a:blip>
          <a:stretch>
            <a:fillRect/>
          </a:stretch>
        </p:blipFill>
        <p:spPr>
          <a:xfrm>
            <a:off x="853150" y="1433077"/>
            <a:ext cx="7437709" cy="5113425"/>
          </a:xfrm>
          <a:prstGeom prst="rect">
            <a:avLst/>
          </a:prstGeom>
          <a:noFill/>
          <a:ln>
            <a:noFill/>
          </a:ln>
        </p:spPr>
      </p:pic>
      <p:sp>
        <p:nvSpPr>
          <p:cNvPr id="132" name="Google Shape;132;p24"/>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4"/>
              </a:rPr>
              <a:t>https://covidtracking.com/data</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Deaths Over Time. </a:t>
            </a:r>
            <a:r>
              <a:rPr lang="en"/>
              <a:t>Reported d</a:t>
            </a:r>
            <a:r>
              <a:rPr lang="en"/>
              <a:t>eaths begin late February.</a:t>
            </a:r>
            <a:endParaRPr/>
          </a:p>
        </p:txBody>
      </p:sp>
      <p:sp>
        <p:nvSpPr>
          <p:cNvPr id="138" name="Google Shape;138;p25"/>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https://covidtracking.com/data</a:t>
            </a:r>
            <a:endParaRPr sz="800"/>
          </a:p>
        </p:txBody>
      </p:sp>
      <p:pic>
        <p:nvPicPr>
          <p:cNvPr id="139" name="Google Shape;139;p25"/>
          <p:cNvPicPr preferRelativeResize="0"/>
          <p:nvPr/>
        </p:nvPicPr>
        <p:blipFill>
          <a:blip r:embed="rId4">
            <a:alphaModFix/>
          </a:blip>
          <a:stretch>
            <a:fillRect/>
          </a:stretch>
        </p:blipFill>
        <p:spPr>
          <a:xfrm>
            <a:off x="736925" y="1509275"/>
            <a:ext cx="7670149" cy="511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Deaths</a:t>
            </a:r>
            <a:r>
              <a:rPr lang="en"/>
              <a:t> per State (as of 5/1/2020)</a:t>
            </a:r>
            <a:endParaRPr/>
          </a:p>
        </p:txBody>
      </p:sp>
      <p:pic>
        <p:nvPicPr>
          <p:cNvPr id="145" name="Google Shape;145;p26"/>
          <p:cNvPicPr preferRelativeResize="0"/>
          <p:nvPr/>
        </p:nvPicPr>
        <p:blipFill>
          <a:blip r:embed="rId3">
            <a:alphaModFix/>
          </a:blip>
          <a:stretch>
            <a:fillRect/>
          </a:stretch>
        </p:blipFill>
        <p:spPr>
          <a:xfrm>
            <a:off x="888013" y="1509277"/>
            <a:ext cx="7367980" cy="5113425"/>
          </a:xfrm>
          <a:prstGeom prst="rect">
            <a:avLst/>
          </a:prstGeom>
          <a:noFill/>
          <a:ln>
            <a:noFill/>
          </a:ln>
        </p:spPr>
      </p:pic>
      <p:sp>
        <p:nvSpPr>
          <p:cNvPr id="146" name="Google Shape;146;p26"/>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4"/>
              </a:rPr>
              <a:t>https://covidtracking.com/data</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cases spreading?</a:t>
            </a:r>
            <a:endParaRPr/>
          </a:p>
        </p:txBody>
      </p:sp>
      <p:pic>
        <p:nvPicPr>
          <p:cNvPr id="152" name="Google Shape;152;p27"/>
          <p:cNvPicPr preferRelativeResize="0"/>
          <p:nvPr/>
        </p:nvPicPr>
        <p:blipFill>
          <a:blip r:embed="rId3">
            <a:alphaModFix/>
          </a:blip>
          <a:stretch>
            <a:fillRect/>
          </a:stretch>
        </p:blipFill>
        <p:spPr>
          <a:xfrm>
            <a:off x="0" y="1513250"/>
            <a:ext cx="3685825" cy="1726925"/>
          </a:xfrm>
          <a:prstGeom prst="rect">
            <a:avLst/>
          </a:prstGeom>
          <a:noFill/>
          <a:ln>
            <a:noFill/>
          </a:ln>
        </p:spPr>
      </p:pic>
      <p:pic>
        <p:nvPicPr>
          <p:cNvPr id="153" name="Google Shape;153;p27"/>
          <p:cNvPicPr preferRelativeResize="0"/>
          <p:nvPr/>
        </p:nvPicPr>
        <p:blipFill>
          <a:blip r:embed="rId4">
            <a:alphaModFix/>
          </a:blip>
          <a:stretch>
            <a:fillRect/>
          </a:stretch>
        </p:blipFill>
        <p:spPr>
          <a:xfrm>
            <a:off x="695663" y="3240175"/>
            <a:ext cx="3685849" cy="1726936"/>
          </a:xfrm>
          <a:prstGeom prst="rect">
            <a:avLst/>
          </a:prstGeom>
          <a:noFill/>
          <a:ln>
            <a:noFill/>
          </a:ln>
        </p:spPr>
      </p:pic>
      <p:pic>
        <p:nvPicPr>
          <p:cNvPr id="154" name="Google Shape;154;p27"/>
          <p:cNvPicPr preferRelativeResize="0"/>
          <p:nvPr/>
        </p:nvPicPr>
        <p:blipFill>
          <a:blip r:embed="rId5">
            <a:alphaModFix/>
          </a:blip>
          <a:stretch>
            <a:fillRect/>
          </a:stretch>
        </p:blipFill>
        <p:spPr>
          <a:xfrm>
            <a:off x="1460613" y="4967100"/>
            <a:ext cx="3685849" cy="1726934"/>
          </a:xfrm>
          <a:prstGeom prst="rect">
            <a:avLst/>
          </a:prstGeom>
          <a:noFill/>
          <a:ln>
            <a:noFill/>
          </a:ln>
        </p:spPr>
      </p:pic>
      <p:sp>
        <p:nvSpPr>
          <p:cNvPr id="155" name="Google Shape;155;p27"/>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6"/>
              </a:rPr>
              <a:t>https://covidtracking.com/data</a:t>
            </a:r>
            <a:endParaRPr sz="800"/>
          </a:p>
        </p:txBody>
      </p:sp>
      <p:pic>
        <p:nvPicPr>
          <p:cNvPr id="156" name="Google Shape;156;p27"/>
          <p:cNvPicPr preferRelativeResize="0"/>
          <p:nvPr/>
        </p:nvPicPr>
        <p:blipFill>
          <a:blip r:embed="rId7">
            <a:alphaModFix/>
          </a:blip>
          <a:stretch>
            <a:fillRect/>
          </a:stretch>
        </p:blipFill>
        <p:spPr>
          <a:xfrm>
            <a:off x="5139562" y="3819872"/>
            <a:ext cx="3692738" cy="2557470"/>
          </a:xfrm>
          <a:prstGeom prst="rect">
            <a:avLst/>
          </a:prstGeom>
          <a:noFill/>
          <a:ln>
            <a:noFill/>
          </a:ln>
        </p:spPr>
      </p:pic>
      <p:pic>
        <p:nvPicPr>
          <p:cNvPr id="157" name="Google Shape;157;p27"/>
          <p:cNvPicPr preferRelativeResize="0"/>
          <p:nvPr/>
        </p:nvPicPr>
        <p:blipFill>
          <a:blip r:embed="rId8">
            <a:alphaModFix/>
          </a:blip>
          <a:stretch>
            <a:fillRect/>
          </a:stretch>
        </p:blipFill>
        <p:spPr>
          <a:xfrm>
            <a:off x="5143000" y="1847587"/>
            <a:ext cx="3685862" cy="172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476888" y="4974725"/>
            <a:ext cx="3653300" cy="1711686"/>
          </a:xfrm>
          <a:prstGeom prst="rect">
            <a:avLst/>
          </a:prstGeom>
          <a:noFill/>
          <a:ln>
            <a:noFill/>
          </a:ln>
        </p:spPr>
      </p:pic>
      <p:pic>
        <p:nvPicPr>
          <p:cNvPr id="163" name="Google Shape;163;p28"/>
          <p:cNvPicPr preferRelativeResize="0"/>
          <p:nvPr/>
        </p:nvPicPr>
        <p:blipFill>
          <a:blip r:embed="rId4">
            <a:alphaModFix/>
          </a:blip>
          <a:stretch>
            <a:fillRect/>
          </a:stretch>
        </p:blipFill>
        <p:spPr>
          <a:xfrm>
            <a:off x="728200" y="3247800"/>
            <a:ext cx="3653300" cy="1711686"/>
          </a:xfrm>
          <a:prstGeom prst="rect">
            <a:avLst/>
          </a:prstGeom>
          <a:noFill/>
          <a:ln>
            <a:noFill/>
          </a:ln>
        </p:spPr>
      </p:pic>
      <p:pic>
        <p:nvPicPr>
          <p:cNvPr id="164" name="Google Shape;164;p28"/>
          <p:cNvPicPr preferRelativeResize="0"/>
          <p:nvPr/>
        </p:nvPicPr>
        <p:blipFill>
          <a:blip r:embed="rId5">
            <a:alphaModFix/>
          </a:blip>
          <a:stretch>
            <a:fillRect/>
          </a:stretch>
        </p:blipFill>
        <p:spPr>
          <a:xfrm>
            <a:off x="16275" y="1520875"/>
            <a:ext cx="3653277" cy="1711675"/>
          </a:xfrm>
          <a:prstGeom prst="rect">
            <a:avLst/>
          </a:prstGeom>
          <a:noFill/>
          <a:ln>
            <a:noFill/>
          </a:ln>
        </p:spPr>
      </p:pic>
      <p:sp>
        <p:nvSpPr>
          <p:cNvPr id="165" name="Google Shape;165;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are deaths spreading?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6" name="Google Shape;166;p28"/>
          <p:cNvSpPr txBox="1"/>
          <p:nvPr/>
        </p:nvSpPr>
        <p:spPr>
          <a:xfrm>
            <a:off x="6937800" y="6622700"/>
            <a:ext cx="2206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6"/>
              </a:rPr>
              <a:t>https://covidtracking.com/data</a:t>
            </a:r>
            <a:endParaRPr sz="800"/>
          </a:p>
        </p:txBody>
      </p:sp>
      <p:pic>
        <p:nvPicPr>
          <p:cNvPr id="167" name="Google Shape;167;p28"/>
          <p:cNvPicPr preferRelativeResize="0"/>
          <p:nvPr/>
        </p:nvPicPr>
        <p:blipFill>
          <a:blip r:embed="rId7">
            <a:alphaModFix/>
          </a:blip>
          <a:stretch>
            <a:fillRect/>
          </a:stretch>
        </p:blipFill>
        <p:spPr>
          <a:xfrm>
            <a:off x="5134875" y="3710086"/>
            <a:ext cx="3709013" cy="2542969"/>
          </a:xfrm>
          <a:prstGeom prst="rect">
            <a:avLst/>
          </a:prstGeom>
          <a:noFill/>
          <a:ln>
            <a:noFill/>
          </a:ln>
        </p:spPr>
      </p:pic>
      <p:pic>
        <p:nvPicPr>
          <p:cNvPr id="168" name="Google Shape;168;p28"/>
          <p:cNvPicPr preferRelativeResize="0"/>
          <p:nvPr/>
        </p:nvPicPr>
        <p:blipFill>
          <a:blip r:embed="rId8">
            <a:alphaModFix/>
          </a:blip>
          <a:stretch>
            <a:fillRect/>
          </a:stretch>
        </p:blipFill>
        <p:spPr>
          <a:xfrm>
            <a:off x="5162725" y="1950774"/>
            <a:ext cx="3653300" cy="17116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52400" y="1343775"/>
            <a:ext cx="8839201" cy="4906731"/>
          </a:xfrm>
          <a:prstGeom prst="rect">
            <a:avLst/>
          </a:prstGeom>
          <a:noFill/>
          <a:ln>
            <a:noFill/>
          </a:ln>
        </p:spPr>
      </p:pic>
      <p:sp>
        <p:nvSpPr>
          <p:cNvPr id="174" name="Google Shape;174;p29"/>
          <p:cNvSpPr txBox="1"/>
          <p:nvPr/>
        </p:nvSpPr>
        <p:spPr>
          <a:xfrm>
            <a:off x="1151625" y="501525"/>
            <a:ext cx="57666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75" name="Google Shape;175;p2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vs. Deaths Part 1</a:t>
            </a:r>
            <a:endParaRPr/>
          </a:p>
        </p:txBody>
      </p:sp>
      <p:sp>
        <p:nvSpPr>
          <p:cNvPr id="176" name="Google Shape;176;p29"/>
          <p:cNvSpPr txBox="1"/>
          <p:nvPr/>
        </p:nvSpPr>
        <p:spPr>
          <a:xfrm>
            <a:off x="6353925" y="6622700"/>
            <a:ext cx="279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accent5"/>
                </a:solidFill>
                <a:latin typeface="Proxima Nova"/>
                <a:ea typeface="Proxima Nova"/>
                <a:cs typeface="Proxima Nova"/>
                <a:sym typeface="Proxima Nova"/>
                <a:hlinkClick r:id="rId4"/>
              </a:rPr>
              <a:t>https://github.com/nytimes/covid-19-data</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vs. Deaths Part 2</a:t>
            </a:r>
            <a:endParaRPr/>
          </a:p>
        </p:txBody>
      </p:sp>
      <p:pic>
        <p:nvPicPr>
          <p:cNvPr id="182" name="Google Shape;182;p30"/>
          <p:cNvPicPr preferRelativeResize="0"/>
          <p:nvPr/>
        </p:nvPicPr>
        <p:blipFill>
          <a:blip r:embed="rId3">
            <a:alphaModFix/>
          </a:blip>
          <a:stretch>
            <a:fillRect/>
          </a:stretch>
        </p:blipFill>
        <p:spPr>
          <a:xfrm>
            <a:off x="262550" y="1284150"/>
            <a:ext cx="8520601" cy="3772675"/>
          </a:xfrm>
          <a:prstGeom prst="rect">
            <a:avLst/>
          </a:prstGeom>
          <a:noFill/>
          <a:ln>
            <a:noFill/>
          </a:ln>
        </p:spPr>
      </p:pic>
      <p:sp>
        <p:nvSpPr>
          <p:cNvPr id="183" name="Google Shape;183;p30"/>
          <p:cNvSpPr txBox="1"/>
          <p:nvPr/>
        </p:nvSpPr>
        <p:spPr>
          <a:xfrm>
            <a:off x="6353925" y="6622700"/>
            <a:ext cx="279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accent5"/>
                </a:solidFill>
                <a:latin typeface="Proxima Nova"/>
                <a:ea typeface="Proxima Nova"/>
                <a:cs typeface="Proxima Nova"/>
                <a:sym typeface="Proxima Nova"/>
                <a:hlinkClick r:id="rId4"/>
              </a:rPr>
              <a:t>https://github.com/nytimes/covid-19-data</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How does population affect number of cases?</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 </a:t>
            </a:r>
            <a:endParaRPr b="1"/>
          </a:p>
          <a:p>
            <a:pPr indent="0" lvl="0" marL="0" rtl="0" algn="l">
              <a:spcBef>
                <a:spcPts val="1600"/>
              </a:spcBef>
              <a:spcAft>
                <a:spcPts val="0"/>
              </a:spcAft>
              <a:buNone/>
            </a:pPr>
            <a:r>
              <a:rPr lang="en"/>
              <a:t>Classmates of “ Python Fundamentals for Data Science” collaborated to conduct an exploratory data analysis (EDA) on COVID-19 data. What they found was not contrary to popular beliefs and </a:t>
            </a:r>
            <a:r>
              <a:rPr lang="en"/>
              <a:t>validates expectations.</a:t>
            </a:r>
            <a:endParaRPr/>
          </a:p>
          <a:p>
            <a:pPr indent="0" lvl="0" marL="0" rtl="0" algn="l">
              <a:spcBef>
                <a:spcPts val="1600"/>
              </a:spcBef>
              <a:spcAft>
                <a:spcPts val="0"/>
              </a:spcAft>
              <a:buNone/>
            </a:pPr>
            <a:r>
              <a:rPr b="1" lang="en"/>
              <a:t>Objective:</a:t>
            </a:r>
            <a:endParaRPr b="1"/>
          </a:p>
          <a:p>
            <a:pPr indent="0" lvl="0" marL="0" rtl="0" algn="l">
              <a:spcBef>
                <a:spcPts val="1600"/>
              </a:spcBef>
              <a:spcAft>
                <a:spcPts val="0"/>
              </a:spcAft>
              <a:buNone/>
            </a:pPr>
            <a:r>
              <a:rPr lang="en"/>
              <a:t>Better understand and visualize COVID-19 data.</a:t>
            </a:r>
            <a:endParaRPr/>
          </a:p>
          <a:p>
            <a:pPr indent="0" lvl="0" marL="0" rtl="0" algn="l">
              <a:spcBef>
                <a:spcPts val="1600"/>
              </a:spcBef>
              <a:spcAft>
                <a:spcPts val="0"/>
              </a:spcAft>
              <a:buNone/>
            </a:pPr>
            <a:r>
              <a:rPr b="1" lang="en"/>
              <a:t>Our </a:t>
            </a:r>
            <a:r>
              <a:rPr b="1" lang="en"/>
              <a:t>Curiosities</a:t>
            </a:r>
            <a:r>
              <a:rPr b="1" lang="en"/>
              <a:t>:</a:t>
            </a:r>
            <a:endParaRPr b="1"/>
          </a:p>
          <a:p>
            <a:pPr indent="-342900" lvl="0" marL="457200" rtl="0" algn="l">
              <a:spcBef>
                <a:spcPts val="1600"/>
              </a:spcBef>
              <a:spcAft>
                <a:spcPts val="0"/>
              </a:spcAft>
              <a:buSzPts val="1800"/>
              <a:buAutoNum type="arabicParenR"/>
            </a:pPr>
            <a:r>
              <a:rPr lang="en"/>
              <a:t>How do different states compare?</a:t>
            </a:r>
            <a:endParaRPr/>
          </a:p>
          <a:p>
            <a:pPr indent="-342900" lvl="0" marL="457200" rtl="0" algn="l">
              <a:spcBef>
                <a:spcPts val="0"/>
              </a:spcBef>
              <a:spcAft>
                <a:spcPts val="0"/>
              </a:spcAft>
              <a:buSzPts val="1800"/>
              <a:buAutoNum type="arabicParenR"/>
            </a:pPr>
            <a:r>
              <a:rPr lang="en"/>
              <a:t>How does population and income affect number of cases?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as a Percentage of Population</a:t>
            </a:r>
            <a:endParaRPr/>
          </a:p>
        </p:txBody>
      </p:sp>
      <p:sp>
        <p:nvSpPr>
          <p:cNvPr id="194" name="Google Shape;194;p32"/>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https://usafacts.org/visualizations/coronavirus-covid-19-spread-map/</a:t>
            </a:r>
            <a:endParaRPr sz="800"/>
          </a:p>
          <a:p>
            <a:pPr indent="0" lvl="0" marL="0" rtl="0" algn="l">
              <a:spcBef>
                <a:spcPts val="0"/>
              </a:spcBef>
              <a:spcAft>
                <a:spcPts val="0"/>
              </a:spcAft>
              <a:buNone/>
            </a:pPr>
            <a:r>
              <a:t/>
            </a:r>
            <a:endParaRPr sz="800"/>
          </a:p>
        </p:txBody>
      </p:sp>
      <p:pic>
        <p:nvPicPr>
          <p:cNvPr id="195" name="Google Shape;195;p32"/>
          <p:cNvPicPr preferRelativeResize="0"/>
          <p:nvPr/>
        </p:nvPicPr>
        <p:blipFill>
          <a:blip r:embed="rId4">
            <a:alphaModFix/>
          </a:blip>
          <a:stretch>
            <a:fillRect/>
          </a:stretch>
        </p:blipFill>
        <p:spPr>
          <a:xfrm>
            <a:off x="152400" y="1600867"/>
            <a:ext cx="8839199" cy="4627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Deaths</a:t>
            </a:r>
            <a:r>
              <a:rPr lang="en"/>
              <a:t> as a Percentage of Population</a:t>
            </a:r>
            <a:endParaRPr/>
          </a:p>
        </p:txBody>
      </p:sp>
      <p:sp>
        <p:nvSpPr>
          <p:cNvPr id="201" name="Google Shape;201;p33"/>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https://usafacts.org/visualizations/coronavirus-covid-19-spread-map/</a:t>
            </a:r>
            <a:endParaRPr sz="800"/>
          </a:p>
          <a:p>
            <a:pPr indent="0" lvl="0" marL="0" rtl="0" algn="l">
              <a:spcBef>
                <a:spcPts val="0"/>
              </a:spcBef>
              <a:spcAft>
                <a:spcPts val="0"/>
              </a:spcAft>
              <a:buNone/>
            </a:pPr>
            <a:r>
              <a:t/>
            </a:r>
            <a:endParaRPr sz="800"/>
          </a:p>
        </p:txBody>
      </p:sp>
      <p:pic>
        <p:nvPicPr>
          <p:cNvPr id="202" name="Google Shape;202;p33"/>
          <p:cNvPicPr preferRelativeResize="0"/>
          <p:nvPr/>
        </p:nvPicPr>
        <p:blipFill>
          <a:blip r:embed="rId4">
            <a:alphaModFix/>
          </a:blip>
          <a:stretch>
            <a:fillRect/>
          </a:stretch>
        </p:blipFill>
        <p:spPr>
          <a:xfrm>
            <a:off x="152400" y="1509267"/>
            <a:ext cx="8839200" cy="46042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 Rate (deaths per case) by State</a:t>
            </a:r>
            <a:endParaRPr/>
          </a:p>
        </p:txBody>
      </p:sp>
      <p:pic>
        <p:nvPicPr>
          <p:cNvPr id="208" name="Google Shape;208;p34"/>
          <p:cNvPicPr preferRelativeResize="0"/>
          <p:nvPr/>
        </p:nvPicPr>
        <p:blipFill>
          <a:blip r:embed="rId3">
            <a:alphaModFix/>
          </a:blip>
          <a:stretch>
            <a:fillRect/>
          </a:stretch>
        </p:blipFill>
        <p:spPr>
          <a:xfrm>
            <a:off x="57300" y="1519842"/>
            <a:ext cx="8839199" cy="4667892"/>
          </a:xfrm>
          <a:prstGeom prst="rect">
            <a:avLst/>
          </a:prstGeom>
          <a:noFill/>
          <a:ln>
            <a:noFill/>
          </a:ln>
        </p:spPr>
      </p:pic>
      <p:sp>
        <p:nvSpPr>
          <p:cNvPr id="209" name="Google Shape;209;p34"/>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4"/>
              </a:rPr>
              <a:t>https://usafacts.org/visualizations/coronavirus-covid-19-spread-map/</a:t>
            </a:r>
            <a:endParaRPr sz="800"/>
          </a:p>
          <a:p>
            <a:pPr indent="0" lvl="0" marL="0" rtl="0" algn="l">
              <a:spcBef>
                <a:spcPts val="0"/>
              </a:spcBef>
              <a:spcAft>
                <a:spcPts val="0"/>
              </a:spcAft>
              <a:buNone/>
            </a:pPr>
            <a:r>
              <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 &amp; Deaths Versus</a:t>
            </a:r>
            <a:r>
              <a:rPr lang="en"/>
              <a:t> State Populations</a:t>
            </a:r>
            <a:endParaRPr/>
          </a:p>
        </p:txBody>
      </p:sp>
      <p:sp>
        <p:nvSpPr>
          <p:cNvPr id="215" name="Google Shape;215;p35"/>
          <p:cNvSpPr txBox="1"/>
          <p:nvPr/>
        </p:nvSpPr>
        <p:spPr>
          <a:xfrm>
            <a:off x="2891300" y="6622700"/>
            <a:ext cx="62526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https://covidtracking.com/data</a:t>
            </a:r>
            <a:r>
              <a:rPr lang="en" sz="800"/>
              <a:t> </a:t>
            </a:r>
            <a:r>
              <a:rPr lang="en" sz="800" u="sng">
                <a:solidFill>
                  <a:schemeClr val="accent5"/>
                </a:solidFill>
                <a:hlinkClick r:id="rId4"/>
              </a:rPr>
              <a:t>https://www.kaggle.com/lucasvictor/us-state-populations-2018#State%20Populations.csv</a:t>
            </a:r>
            <a:endParaRPr sz="800"/>
          </a:p>
        </p:txBody>
      </p:sp>
      <p:pic>
        <p:nvPicPr>
          <p:cNvPr id="216" name="Google Shape;216;p35"/>
          <p:cNvPicPr preferRelativeResize="0"/>
          <p:nvPr/>
        </p:nvPicPr>
        <p:blipFill>
          <a:blip r:embed="rId5">
            <a:alphaModFix/>
          </a:blip>
          <a:stretch>
            <a:fillRect/>
          </a:stretch>
        </p:blipFill>
        <p:spPr>
          <a:xfrm>
            <a:off x="524213" y="1509275"/>
            <a:ext cx="8095579" cy="5113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How does income affect number of cases?</a:t>
            </a:r>
            <a:endParaRPr b="1">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nvSpPr>
        <p:spPr>
          <a:xfrm>
            <a:off x="2521525" y="6622700"/>
            <a:ext cx="6622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accent5"/>
                </a:solidFill>
                <a:latin typeface="Proxima Nova"/>
                <a:ea typeface="Proxima Nova"/>
                <a:cs typeface="Proxima Nova"/>
                <a:sym typeface="Proxima Nova"/>
                <a:hlinkClick r:id="rId3"/>
              </a:rPr>
              <a:t>https://github.com/nytimes/covid-19-data</a:t>
            </a:r>
            <a:r>
              <a:rPr lang="en" sz="800"/>
              <a:t>   </a:t>
            </a:r>
            <a:r>
              <a:rPr lang="en" sz="800" u="sng">
                <a:solidFill>
                  <a:schemeClr val="accent5"/>
                </a:solidFill>
                <a:latin typeface="Proxima Nova"/>
                <a:ea typeface="Proxima Nova"/>
                <a:cs typeface="Proxima Nova"/>
                <a:sym typeface="Proxima Nova"/>
                <a:hlinkClick r:id="rId4"/>
              </a:rPr>
              <a:t>https://www.kaggle.com/goldenoakresearch/us-household-income-stats-geo-locations</a:t>
            </a:r>
            <a:endParaRPr sz="800"/>
          </a:p>
        </p:txBody>
      </p:sp>
      <p:sp>
        <p:nvSpPr>
          <p:cNvPr id="227" name="Google Shape;227;p37"/>
          <p:cNvSpPr txBox="1"/>
          <p:nvPr>
            <p:ph type="title"/>
          </p:nvPr>
        </p:nvSpPr>
        <p:spPr>
          <a:xfrm>
            <a:off x="311700" y="262292"/>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on Wealth</a:t>
            </a:r>
            <a:endParaRPr/>
          </a:p>
        </p:txBody>
      </p:sp>
      <p:pic>
        <p:nvPicPr>
          <p:cNvPr id="228" name="Google Shape;228;p37"/>
          <p:cNvPicPr preferRelativeResize="0"/>
          <p:nvPr/>
        </p:nvPicPr>
        <p:blipFill>
          <a:blip r:embed="rId5">
            <a:alphaModFix/>
          </a:blip>
          <a:stretch>
            <a:fillRect/>
          </a:stretch>
        </p:blipFill>
        <p:spPr>
          <a:xfrm>
            <a:off x="462775" y="1178192"/>
            <a:ext cx="8030039" cy="52921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262292"/>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Counties in Specific States</a:t>
            </a:r>
            <a:endParaRPr/>
          </a:p>
        </p:txBody>
      </p:sp>
      <p:sp>
        <p:nvSpPr>
          <p:cNvPr id="234" name="Google Shape;234;p3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5" name="Google Shape;235;p38"/>
          <p:cNvPicPr preferRelativeResize="0"/>
          <p:nvPr/>
        </p:nvPicPr>
        <p:blipFill>
          <a:blip r:embed="rId3">
            <a:alphaModFix/>
          </a:blip>
          <a:stretch>
            <a:fillRect/>
          </a:stretch>
        </p:blipFill>
        <p:spPr>
          <a:xfrm>
            <a:off x="209550" y="1080550"/>
            <a:ext cx="8724900" cy="5467350"/>
          </a:xfrm>
          <a:prstGeom prst="rect">
            <a:avLst/>
          </a:prstGeom>
          <a:noFill/>
          <a:ln>
            <a:noFill/>
          </a:ln>
        </p:spPr>
      </p:pic>
      <p:sp>
        <p:nvSpPr>
          <p:cNvPr id="236" name="Google Shape;236;p38"/>
          <p:cNvSpPr txBox="1"/>
          <p:nvPr/>
        </p:nvSpPr>
        <p:spPr>
          <a:xfrm>
            <a:off x="2521525" y="6622700"/>
            <a:ext cx="6622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accent5"/>
                </a:solidFill>
                <a:latin typeface="Proxima Nova"/>
                <a:ea typeface="Proxima Nova"/>
                <a:cs typeface="Proxima Nova"/>
                <a:sym typeface="Proxima Nova"/>
                <a:hlinkClick r:id="rId4"/>
              </a:rPr>
              <a:t>https://github.com/nytimes/covid-19-data</a:t>
            </a:r>
            <a:r>
              <a:rPr lang="en" sz="800"/>
              <a:t>   </a:t>
            </a:r>
            <a:r>
              <a:rPr lang="en" sz="800" u="sng">
                <a:solidFill>
                  <a:schemeClr val="accent5"/>
                </a:solidFill>
                <a:latin typeface="Proxima Nova"/>
                <a:ea typeface="Proxima Nova"/>
                <a:cs typeface="Proxima Nova"/>
                <a:sym typeface="Proxima Nova"/>
                <a:hlinkClick r:id="rId5"/>
              </a:rPr>
              <a:t>https://www.kaggle.com/goldenoakresearch/us-household-income-stats-geo-locations</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2" name="Google Shape;242;p3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By 5</a:t>
            </a:r>
            <a:r>
              <a:rPr lang="en"/>
              <a:t>/01/2020, c</a:t>
            </a:r>
            <a:r>
              <a:rPr lang="en"/>
              <a:t>ases and deaths exceed 800,000 and 40,000, respectively.</a:t>
            </a:r>
            <a:endParaRPr/>
          </a:p>
          <a:p>
            <a:pPr indent="-342900" lvl="0" marL="457200" rtl="0" algn="l">
              <a:spcBef>
                <a:spcPts val="0"/>
              </a:spcBef>
              <a:spcAft>
                <a:spcPts val="0"/>
              </a:spcAft>
              <a:buSzPts val="1800"/>
              <a:buChar char="●"/>
            </a:pPr>
            <a:r>
              <a:rPr lang="en"/>
              <a:t>New York has the highest number of cases and deaths.</a:t>
            </a:r>
            <a:endParaRPr/>
          </a:p>
          <a:p>
            <a:pPr indent="-342900" lvl="0" marL="457200" rtl="0" algn="l">
              <a:spcBef>
                <a:spcPts val="0"/>
              </a:spcBef>
              <a:spcAft>
                <a:spcPts val="0"/>
              </a:spcAft>
              <a:buSzPts val="1800"/>
              <a:buChar char="●"/>
            </a:pPr>
            <a:r>
              <a:rPr lang="en"/>
              <a:t>By looking at number of cases per capita, New York still has highest cases. However, New York is ranked 6 in number of deaths per number of cases. Michigan is number 1 in deaths per number of cases.</a:t>
            </a:r>
            <a:endParaRPr/>
          </a:p>
          <a:p>
            <a:pPr indent="-342900" lvl="0" marL="457200" rtl="0" algn="l">
              <a:spcBef>
                <a:spcPts val="0"/>
              </a:spcBef>
              <a:spcAft>
                <a:spcPts val="0"/>
              </a:spcAft>
              <a:buSzPts val="1800"/>
              <a:buChar char="●"/>
            </a:pPr>
            <a:r>
              <a:rPr lang="en"/>
              <a:t>Based on the map, t</a:t>
            </a:r>
            <a:r>
              <a:rPr lang="en"/>
              <a:t>he most populated states appear to have the highest number of cases and deaths.</a:t>
            </a:r>
            <a:endParaRPr/>
          </a:p>
          <a:p>
            <a:pPr indent="-342900" lvl="0" marL="457200" rtl="0" algn="l">
              <a:spcBef>
                <a:spcPts val="0"/>
              </a:spcBef>
              <a:spcAft>
                <a:spcPts val="0"/>
              </a:spcAft>
              <a:buSzPts val="1800"/>
              <a:buChar char="●"/>
            </a:pPr>
            <a:r>
              <a:rPr lang="en"/>
              <a:t>As expected, the more cases there are, the more deaths there may be.</a:t>
            </a:r>
            <a:endParaRPr/>
          </a:p>
          <a:p>
            <a:pPr indent="-342900" lvl="0" marL="457200" rtl="0" algn="l">
              <a:spcBef>
                <a:spcPts val="0"/>
              </a:spcBef>
              <a:spcAft>
                <a:spcPts val="0"/>
              </a:spcAft>
              <a:buSzPts val="1800"/>
              <a:buChar char="●"/>
            </a:pPr>
            <a:r>
              <a:rPr lang="en"/>
              <a:t>There’s not a strong visual relationship between mean income and number of cases.</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248" name="Google Shape;248;p4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Github Repository:</a:t>
            </a:r>
            <a:r>
              <a:rPr lang="en"/>
              <a:t> </a:t>
            </a:r>
            <a:r>
              <a:rPr lang="en" u="sng">
                <a:solidFill>
                  <a:schemeClr val="hlink"/>
                </a:solidFill>
                <a:hlinkClick r:id="rId3"/>
              </a:rPr>
              <a:t>https://github.com/CSJohnLee/COVID19_Project</a:t>
            </a:r>
            <a:endParaRPr/>
          </a:p>
          <a:p>
            <a:pPr indent="0" lvl="0" marL="0" rtl="0" algn="l">
              <a:spcBef>
                <a:spcPts val="1600"/>
              </a:spcBef>
              <a:spcAft>
                <a:spcPts val="0"/>
              </a:spcAft>
              <a:buNone/>
            </a:pPr>
            <a:r>
              <a:rPr b="1" lang="en"/>
              <a:t>Datasets:</a:t>
            </a:r>
            <a:endParaRPr b="1"/>
          </a:p>
          <a:p>
            <a:pPr indent="-342900" lvl="0" marL="457200" rtl="0" algn="l">
              <a:spcBef>
                <a:spcPts val="1600"/>
              </a:spcBef>
              <a:spcAft>
                <a:spcPts val="0"/>
              </a:spcAft>
              <a:buSzPts val="1800"/>
              <a:buAutoNum type="arabicPeriod"/>
            </a:pPr>
            <a:r>
              <a:rPr lang="en" u="sng">
                <a:solidFill>
                  <a:schemeClr val="hlink"/>
                </a:solidFill>
                <a:hlinkClick r:id="rId4"/>
              </a:rPr>
              <a:t>https://github.com/nytimes/covid-19-data</a:t>
            </a:r>
            <a:endParaRPr/>
          </a:p>
          <a:p>
            <a:pPr indent="-342900" lvl="0" marL="457200" rtl="0" algn="l">
              <a:spcBef>
                <a:spcPts val="0"/>
              </a:spcBef>
              <a:spcAft>
                <a:spcPts val="0"/>
              </a:spcAft>
              <a:buSzPts val="1800"/>
              <a:buAutoNum type="arabicPeriod"/>
            </a:pPr>
            <a:r>
              <a:rPr lang="en" u="sng">
                <a:solidFill>
                  <a:schemeClr val="hlink"/>
                </a:solidFill>
                <a:hlinkClick r:id="rId5"/>
              </a:rPr>
              <a:t>https://usafacts.org/visualizations/coronavirus-covid-19-spread-map/</a:t>
            </a:r>
            <a:endParaRPr/>
          </a:p>
          <a:p>
            <a:pPr indent="-342900" lvl="0" marL="457200" rtl="0" algn="l">
              <a:spcBef>
                <a:spcPts val="0"/>
              </a:spcBef>
              <a:spcAft>
                <a:spcPts val="0"/>
              </a:spcAft>
              <a:buSzPts val="1800"/>
              <a:buAutoNum type="arabicPeriod"/>
            </a:pPr>
            <a:r>
              <a:rPr lang="en" u="sng">
                <a:solidFill>
                  <a:schemeClr val="hlink"/>
                </a:solidFill>
                <a:hlinkClick r:id="rId6"/>
              </a:rPr>
              <a:t>https://covidtracking.com/data</a:t>
            </a:r>
            <a:endParaRPr/>
          </a:p>
          <a:p>
            <a:pPr indent="-342900" lvl="0" marL="457200" rtl="0" algn="l">
              <a:spcBef>
                <a:spcPts val="0"/>
              </a:spcBef>
              <a:spcAft>
                <a:spcPts val="0"/>
              </a:spcAft>
              <a:buSzPts val="1800"/>
              <a:buAutoNum type="arabicPeriod"/>
            </a:pPr>
            <a:r>
              <a:rPr lang="en" u="sng">
                <a:solidFill>
                  <a:schemeClr val="hlink"/>
                </a:solidFill>
                <a:hlinkClick r:id="rId7"/>
              </a:rPr>
              <a:t>https://www.kaggle.com/goldenoakresearch/us-household-income-stats-geo-locations</a:t>
            </a:r>
            <a:endParaRPr/>
          </a:p>
          <a:p>
            <a:pPr indent="-342900" lvl="0" marL="457200" rtl="0" algn="l">
              <a:spcBef>
                <a:spcPts val="0"/>
              </a:spcBef>
              <a:spcAft>
                <a:spcPts val="0"/>
              </a:spcAft>
              <a:buSzPts val="1800"/>
              <a:buAutoNum type="arabicPeriod"/>
            </a:pPr>
            <a:r>
              <a:rPr lang="en" u="sng">
                <a:solidFill>
                  <a:schemeClr val="hlink"/>
                </a:solidFill>
                <a:hlinkClick r:id="rId8"/>
              </a:rPr>
              <a:t>https://www.kaggle.com/lucasvictor/us-state-populations-2018#State%20Populations.csv</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Data-Sourcing &amp; Processing </a:t>
            </a:r>
            <a:endParaRPr/>
          </a:p>
        </p:txBody>
      </p:sp>
      <p:sp>
        <p:nvSpPr>
          <p:cNvPr id="72" name="Google Shape;72;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highlight>
                  <a:schemeClr val="lt1"/>
                </a:highlight>
              </a:rPr>
              <a:t>Problem: </a:t>
            </a:r>
            <a:endParaRPr b="1" sz="1600">
              <a:highlight>
                <a:schemeClr val="lt1"/>
              </a:highlight>
            </a:endParaRPr>
          </a:p>
          <a:p>
            <a:pPr indent="0" lvl="0" marL="0" rtl="0" algn="l">
              <a:lnSpc>
                <a:spcPct val="100000"/>
              </a:lnSpc>
              <a:spcBef>
                <a:spcPts val="0"/>
              </a:spcBef>
              <a:spcAft>
                <a:spcPts val="0"/>
              </a:spcAft>
              <a:buNone/>
            </a:pPr>
            <a:r>
              <a:rPr lang="en" sz="1600">
                <a:highlight>
                  <a:schemeClr val="lt1"/>
                </a:highlight>
              </a:rPr>
              <a:t>COVID-19 data is coming in in real-time, from multiple sources, and with different data management practices. Sifting through this information is </a:t>
            </a:r>
            <a:r>
              <a:rPr lang="en" sz="1600" u="sng">
                <a:highlight>
                  <a:schemeClr val="lt1"/>
                </a:highlight>
              </a:rPr>
              <a:t>time-consuming</a:t>
            </a:r>
            <a:r>
              <a:rPr lang="en" sz="1600">
                <a:highlight>
                  <a:schemeClr val="lt1"/>
                </a:highlight>
              </a:rPr>
              <a:t> and can be a barrier to data use. </a:t>
            </a:r>
            <a:endParaRPr sz="1600">
              <a:highlight>
                <a:schemeClr val="lt1"/>
              </a:highlight>
            </a:endParaRPr>
          </a:p>
          <a:p>
            <a:pPr indent="0" lvl="0" marL="0" rtl="0" algn="l">
              <a:lnSpc>
                <a:spcPct val="100000"/>
              </a:lnSpc>
              <a:spcBef>
                <a:spcPts val="0"/>
              </a:spcBef>
              <a:spcAft>
                <a:spcPts val="0"/>
              </a:spcAft>
              <a:buNone/>
            </a:pPr>
            <a:r>
              <a:t/>
            </a:r>
            <a:endParaRPr sz="1600">
              <a:highlight>
                <a:schemeClr val="lt1"/>
              </a:highlight>
            </a:endParaRPr>
          </a:p>
          <a:p>
            <a:pPr indent="0" lvl="0" marL="0" rtl="0" algn="l">
              <a:lnSpc>
                <a:spcPct val="100000"/>
              </a:lnSpc>
              <a:spcBef>
                <a:spcPts val="0"/>
              </a:spcBef>
              <a:spcAft>
                <a:spcPts val="0"/>
              </a:spcAft>
              <a:buNone/>
            </a:pPr>
            <a:r>
              <a:rPr b="1" lang="en" sz="1600">
                <a:highlight>
                  <a:schemeClr val="lt1"/>
                </a:highlight>
              </a:rPr>
              <a:t>Solution: </a:t>
            </a:r>
            <a:endParaRPr b="1" sz="1600">
              <a:highlight>
                <a:schemeClr val="lt1"/>
              </a:highlight>
            </a:endParaRPr>
          </a:p>
          <a:p>
            <a:pPr indent="0" lvl="0" marL="0" rtl="0" algn="l">
              <a:lnSpc>
                <a:spcPct val="100000"/>
              </a:lnSpc>
              <a:spcBef>
                <a:spcPts val="0"/>
              </a:spcBef>
              <a:spcAft>
                <a:spcPts val="0"/>
              </a:spcAft>
              <a:buNone/>
            </a:pPr>
            <a:r>
              <a:rPr lang="en" sz="1600">
                <a:highlight>
                  <a:schemeClr val="lt1"/>
                </a:highlight>
              </a:rPr>
              <a:t>We compared the data quality of 3 sources and documented our findings so that other researchers could more easily choose which data to use for their own explorations. The code we used to source and process the data is documented on our Github, so that other researchers can use our code to download the most recent data themselves. </a:t>
            </a:r>
            <a:endParaRPr sz="1600">
              <a:highlight>
                <a:schemeClr val="lt1"/>
              </a:highlight>
            </a:endParaRPr>
          </a:p>
          <a:p>
            <a:pPr indent="0" lvl="0" marL="0" rtl="0" algn="l">
              <a:lnSpc>
                <a:spcPct val="100000"/>
              </a:lnSpc>
              <a:spcBef>
                <a:spcPts val="0"/>
              </a:spcBef>
              <a:spcAft>
                <a:spcPts val="0"/>
              </a:spcAft>
              <a:buNone/>
            </a:pPr>
            <a:r>
              <a:t/>
            </a:r>
            <a:endParaRPr sz="1200">
              <a:highlight>
                <a:schemeClr val="lt1"/>
              </a:highlight>
            </a:endParaRPr>
          </a:p>
          <a:p>
            <a:pPr indent="-317500" lvl="0" marL="457200" rtl="0" algn="l">
              <a:lnSpc>
                <a:spcPct val="100000"/>
              </a:lnSpc>
              <a:spcBef>
                <a:spcPts val="0"/>
              </a:spcBef>
              <a:spcAft>
                <a:spcPts val="0"/>
              </a:spcAft>
              <a:buSzPts val="1400"/>
              <a:buChar char="●"/>
            </a:pPr>
            <a:r>
              <a:rPr lang="en" sz="1400">
                <a:highlight>
                  <a:schemeClr val="lt1"/>
                </a:highlight>
              </a:rPr>
              <a:t>The datasets were not large, so we were able to process them using Python in a Jupyter Notebook, by connecting to their respective website using using HTTP requests. </a:t>
            </a:r>
            <a:endParaRPr sz="1400">
              <a:highlight>
                <a:schemeClr val="lt1"/>
              </a:highlight>
            </a:endParaRPr>
          </a:p>
          <a:p>
            <a:pPr indent="-317500" lvl="0" marL="457200" rtl="0" algn="l">
              <a:lnSpc>
                <a:spcPct val="100000"/>
              </a:lnSpc>
              <a:spcBef>
                <a:spcPts val="0"/>
              </a:spcBef>
              <a:spcAft>
                <a:spcPts val="0"/>
              </a:spcAft>
              <a:buSzPts val="1400"/>
              <a:buChar char="●"/>
            </a:pPr>
            <a:r>
              <a:rPr lang="en" sz="1400">
                <a:highlight>
                  <a:srgbClr val="FFFFFF"/>
                </a:highlight>
              </a:rPr>
              <a:t>To assess data quality, we focused on: </a:t>
            </a:r>
            <a:endParaRPr sz="1400">
              <a:highlight>
                <a:srgbClr val="FFFFFF"/>
              </a:highlight>
            </a:endParaRPr>
          </a:p>
          <a:p>
            <a:pPr indent="-317500" lvl="1" marL="914400" rtl="0" algn="l">
              <a:lnSpc>
                <a:spcPct val="100000"/>
              </a:lnSpc>
              <a:spcBef>
                <a:spcPts val="0"/>
              </a:spcBef>
              <a:spcAft>
                <a:spcPts val="0"/>
              </a:spcAft>
              <a:buSzPts val="1400"/>
              <a:buChar char="○"/>
            </a:pPr>
            <a:r>
              <a:rPr lang="en">
                <a:highlight>
                  <a:srgbClr val="FFFFFF"/>
                </a:highlight>
              </a:rPr>
              <a:t>which information was contained in each dataset </a:t>
            </a:r>
            <a:endParaRPr>
              <a:highlight>
                <a:srgbClr val="FFFFFF"/>
              </a:highlight>
            </a:endParaRPr>
          </a:p>
          <a:p>
            <a:pPr indent="-317500" lvl="1" marL="914400" rtl="0" algn="l">
              <a:lnSpc>
                <a:spcPct val="100000"/>
              </a:lnSpc>
              <a:spcBef>
                <a:spcPts val="0"/>
              </a:spcBef>
              <a:spcAft>
                <a:spcPts val="0"/>
              </a:spcAft>
              <a:buSzPts val="1400"/>
              <a:buChar char="○"/>
            </a:pPr>
            <a:r>
              <a:rPr lang="en">
                <a:highlight>
                  <a:srgbClr val="FFFFFF"/>
                </a:highlight>
              </a:rPr>
              <a:t>what level the data are on</a:t>
            </a:r>
            <a:endParaRPr>
              <a:highlight>
                <a:srgbClr val="FFFFFF"/>
              </a:highlight>
            </a:endParaRPr>
          </a:p>
          <a:p>
            <a:pPr indent="-317500" lvl="1" marL="914400" rtl="0" algn="l">
              <a:lnSpc>
                <a:spcPct val="100000"/>
              </a:lnSpc>
              <a:spcBef>
                <a:spcPts val="0"/>
              </a:spcBef>
              <a:spcAft>
                <a:spcPts val="0"/>
              </a:spcAft>
              <a:buSzPts val="1400"/>
              <a:buChar char="○"/>
            </a:pPr>
            <a:r>
              <a:rPr lang="en">
                <a:highlight>
                  <a:srgbClr val="FFFFFF"/>
                </a:highlight>
              </a:rPr>
              <a:t>how complete the data were</a:t>
            </a:r>
            <a:endParaRPr>
              <a:highlight>
                <a:srgbClr val="FFFFFF"/>
              </a:highlight>
            </a:endParaRPr>
          </a:p>
          <a:p>
            <a:pPr indent="-317500" lvl="1" marL="914400" rtl="0" algn="l">
              <a:lnSpc>
                <a:spcPct val="100000"/>
              </a:lnSpc>
              <a:spcBef>
                <a:spcPts val="0"/>
              </a:spcBef>
              <a:spcAft>
                <a:spcPts val="0"/>
              </a:spcAft>
              <a:buSzPts val="1400"/>
              <a:buChar char="○"/>
            </a:pPr>
            <a:r>
              <a:rPr lang="en">
                <a:highlight>
                  <a:srgbClr val="FFFFFF"/>
                </a:highlight>
              </a:rPr>
              <a:t>whether the data could be joined to other sources</a:t>
            </a:r>
            <a:endParaRPr>
              <a:highlight>
                <a:srgbClr val="FFFFFF"/>
              </a:highlight>
            </a:endParaRPr>
          </a:p>
          <a:p>
            <a:pPr indent="0" lvl="0" marL="457200" rtl="0" algn="l">
              <a:spcBef>
                <a:spcPts val="0"/>
              </a:spcBef>
              <a:spcAft>
                <a:spcPts val="1600"/>
              </a:spcAft>
              <a:buNone/>
            </a:pPr>
            <a:r>
              <a:t/>
            </a:r>
            <a:endParaRPr>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Quality Assessment</a:t>
            </a:r>
            <a:endParaRPr/>
          </a:p>
        </p:txBody>
      </p:sp>
      <p:sp>
        <p:nvSpPr>
          <p:cNvPr id="78" name="Google Shape;78;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200">
              <a:solidFill>
                <a:srgbClr val="24292E"/>
              </a:solidFill>
              <a:highlight>
                <a:srgbClr val="FFFFFF"/>
              </a:highlight>
              <a:latin typeface="Arial"/>
              <a:ea typeface="Arial"/>
              <a:cs typeface="Arial"/>
              <a:sym typeface="Arial"/>
            </a:endParaRPr>
          </a:p>
          <a:p>
            <a:pPr indent="-304800" lvl="0" marL="914400" rtl="0" algn="l">
              <a:lnSpc>
                <a:spcPct val="100000"/>
              </a:lnSpc>
              <a:spcBef>
                <a:spcPts val="0"/>
              </a:spcBef>
              <a:spcAft>
                <a:spcPts val="0"/>
              </a:spcAft>
              <a:buClr>
                <a:srgbClr val="24292E"/>
              </a:buClr>
              <a:buSzPts val="1200"/>
              <a:buFont typeface="Arial"/>
              <a:buChar char="●"/>
            </a:pPr>
            <a:r>
              <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79" name="Google Shape;79;p16"/>
          <p:cNvSpPr txBox="1"/>
          <p:nvPr>
            <p:ph idx="1" type="body"/>
          </p:nvPr>
        </p:nvSpPr>
        <p:spPr>
          <a:xfrm>
            <a:off x="311700" y="1202725"/>
            <a:ext cx="8520600" cy="529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24292E"/>
              </a:solidFill>
              <a:highlight>
                <a:srgbClr val="FFFFFF"/>
              </a:highlight>
            </a:endParaRPr>
          </a:p>
          <a:p>
            <a:pPr indent="-304800" lvl="0" marL="457200" rtl="0" algn="l">
              <a:lnSpc>
                <a:spcPct val="100000"/>
              </a:lnSpc>
              <a:spcBef>
                <a:spcPts val="0"/>
              </a:spcBef>
              <a:spcAft>
                <a:spcPts val="0"/>
              </a:spcAft>
              <a:buClr>
                <a:srgbClr val="24292E"/>
              </a:buClr>
              <a:buSzPts val="1200"/>
              <a:buFont typeface="Proxima Nova"/>
              <a:buAutoNum type="arabicPeriod"/>
            </a:pPr>
            <a:r>
              <a:rPr b="1" lang="en" sz="1200">
                <a:highlight>
                  <a:srgbClr val="FFFFFF"/>
                </a:highlight>
              </a:rPr>
              <a:t>New York Times COVID-19 Github repository:</a:t>
            </a:r>
            <a:r>
              <a:rPr lang="en" sz="1200">
                <a:solidFill>
                  <a:srgbClr val="24292E"/>
                </a:solidFill>
                <a:highlight>
                  <a:srgbClr val="FFFFFF"/>
                </a:highlight>
              </a:rPr>
              <a:t> </a:t>
            </a:r>
            <a:r>
              <a:rPr lang="en" sz="1200">
                <a:solidFill>
                  <a:srgbClr val="0366D6"/>
                </a:solidFill>
                <a:highlight>
                  <a:srgbClr val="FFFFFF"/>
                </a:highlight>
                <a:uFill>
                  <a:noFill/>
                </a:uFill>
                <a:hlinkClick r:id="rId3"/>
              </a:rPr>
              <a:t>https://github.com/nytimes/covid-19-data</a:t>
            </a:r>
            <a:endParaRPr sz="1200">
              <a:solidFill>
                <a:srgbClr val="0366D6"/>
              </a:solidFill>
              <a:highlight>
                <a:srgbClr val="FFFFFF"/>
              </a:highlight>
            </a:endParaRPr>
          </a:p>
          <a:p>
            <a:pPr indent="0" lvl="0" marL="457200" rtl="0" algn="l">
              <a:lnSpc>
                <a:spcPct val="100000"/>
              </a:lnSpc>
              <a:spcBef>
                <a:spcPts val="0"/>
              </a:spcBef>
              <a:spcAft>
                <a:spcPts val="0"/>
              </a:spcAft>
              <a:buNone/>
            </a:pPr>
            <a:r>
              <a:rPr lang="en" sz="1200">
                <a:highlight>
                  <a:srgbClr val="FFFFFF"/>
                </a:highlight>
              </a:rPr>
              <a:t>While this dataset was utilized for a few analyses, we recommend not using this source in the future, as the sources below seemed to have a more ideal format</a:t>
            </a:r>
            <a:endParaRPr sz="1200">
              <a:highlight>
                <a:srgbClr val="FFFFFF"/>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Already in long format, at the state and county level</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Contains information about time, place, and COVID cases/deaths</a:t>
            </a:r>
            <a:endParaRPr sz="1200">
              <a:highlight>
                <a:srgbClr val="FFFFFF"/>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Disadvantages: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Mix of county versus city level data, so many FIPS codes are missing</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The way data are updated makes it unclear why there are discrepancies in cases/deaths for each date for a given location, and thus which count should be used</a:t>
            </a:r>
            <a:endParaRPr sz="1200">
              <a:highlight>
                <a:srgbClr val="FFFFFF"/>
              </a:highlight>
            </a:endParaRPr>
          </a:p>
          <a:p>
            <a:pPr indent="-304800" lvl="0" marL="457200" rtl="0" algn="l">
              <a:lnSpc>
                <a:spcPct val="100000"/>
              </a:lnSpc>
              <a:spcBef>
                <a:spcPts val="0"/>
              </a:spcBef>
              <a:spcAft>
                <a:spcPts val="0"/>
              </a:spcAft>
              <a:buClr>
                <a:srgbClr val="24292E"/>
              </a:buClr>
              <a:buSzPts val="1200"/>
              <a:buFont typeface="Proxima Nova"/>
              <a:buAutoNum type="arabicPeriod" startAt="2"/>
            </a:pPr>
            <a:r>
              <a:rPr b="1" lang="en" sz="1200">
                <a:highlight>
                  <a:srgbClr val="FFFFFF"/>
                </a:highlight>
              </a:rPr>
              <a:t>USA Facts:</a:t>
            </a:r>
            <a:r>
              <a:rPr b="1" lang="en" sz="1200">
                <a:solidFill>
                  <a:srgbClr val="24292E"/>
                </a:solidFill>
                <a:highlight>
                  <a:srgbClr val="FFFFFF"/>
                </a:highlight>
              </a:rPr>
              <a:t> </a:t>
            </a:r>
            <a:r>
              <a:rPr lang="en" sz="1200">
                <a:solidFill>
                  <a:srgbClr val="0366D6"/>
                </a:solidFill>
                <a:highlight>
                  <a:srgbClr val="FFFFFF"/>
                </a:highlight>
                <a:uFill>
                  <a:noFill/>
                </a:uFill>
                <a:hlinkClick r:id="rId4"/>
              </a:rPr>
              <a:t>https://usafacts.org/visualizations/coronavirus-covid-19-spread-map/</a:t>
            </a:r>
            <a:endParaRPr sz="1200">
              <a:solidFill>
                <a:srgbClr val="0366D6"/>
              </a:solidFill>
              <a:highlight>
                <a:srgbClr val="FFFFFF"/>
              </a:highlight>
            </a:endParaRPr>
          </a:p>
          <a:p>
            <a:pPr indent="0" lvl="0" marL="457200" rtl="0" algn="l">
              <a:lnSpc>
                <a:spcPct val="100000"/>
              </a:lnSpc>
              <a:spcBef>
                <a:spcPts val="0"/>
              </a:spcBef>
              <a:spcAft>
                <a:spcPts val="0"/>
              </a:spcAft>
              <a:buNone/>
            </a:pPr>
            <a:r>
              <a:rPr lang="en" sz="1200">
                <a:highlight>
                  <a:schemeClr val="lt2"/>
                </a:highlight>
              </a:rPr>
              <a:t>We recommend using this source for county-level COVID analyses</a:t>
            </a:r>
            <a:endParaRPr sz="1200">
              <a:highlight>
                <a:schemeClr val="lt2"/>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County-level COVID cases, deaths, and overall population data are well documented with clean FIPS codes. These can be merged together and on other data sources.</a:t>
            </a:r>
            <a:endParaRPr sz="1200">
              <a:highlight>
                <a:srgbClr val="FFFFFF"/>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Disadvantages: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In wide format with columns for every date, which means that it must be transformed to long format for most analyses</a:t>
            </a:r>
            <a:endParaRPr sz="1200">
              <a:highlight>
                <a:srgbClr val="FFFFFF"/>
              </a:highlight>
            </a:endParaRPr>
          </a:p>
          <a:p>
            <a:pPr indent="-304800" lvl="0" marL="457200" rtl="0" algn="l">
              <a:lnSpc>
                <a:spcPct val="100000"/>
              </a:lnSpc>
              <a:spcBef>
                <a:spcPts val="0"/>
              </a:spcBef>
              <a:spcAft>
                <a:spcPts val="0"/>
              </a:spcAft>
              <a:buClr>
                <a:srgbClr val="24292E"/>
              </a:buClr>
              <a:buSzPts val="1200"/>
              <a:buFont typeface="Proxima Nova"/>
              <a:buAutoNum type="arabicPeriod" startAt="3"/>
            </a:pPr>
            <a:r>
              <a:rPr b="1" lang="en" sz="1200">
                <a:highlight>
                  <a:srgbClr val="FFFFFF"/>
                </a:highlight>
              </a:rPr>
              <a:t>COVID Tracking Project:</a:t>
            </a:r>
            <a:r>
              <a:rPr lang="en" sz="1200">
                <a:solidFill>
                  <a:srgbClr val="24292E"/>
                </a:solidFill>
                <a:highlight>
                  <a:srgbClr val="FFFFFF"/>
                </a:highlight>
              </a:rPr>
              <a:t> </a:t>
            </a:r>
            <a:r>
              <a:rPr lang="en" sz="1200">
                <a:solidFill>
                  <a:srgbClr val="0366D6"/>
                </a:solidFill>
                <a:highlight>
                  <a:srgbClr val="FFFFFF"/>
                </a:highlight>
                <a:uFill>
                  <a:noFill/>
                </a:uFill>
                <a:hlinkClick r:id="rId5"/>
              </a:rPr>
              <a:t>https://covidtracking.com/data</a:t>
            </a:r>
            <a:endParaRPr sz="1200">
              <a:solidFill>
                <a:srgbClr val="0366D6"/>
              </a:solidFill>
              <a:highlight>
                <a:srgbClr val="FFFFFF"/>
              </a:highlight>
            </a:endParaRPr>
          </a:p>
          <a:p>
            <a:pPr indent="0" lvl="0" marL="457200" rtl="0" algn="l">
              <a:lnSpc>
                <a:spcPct val="100000"/>
              </a:lnSpc>
              <a:spcBef>
                <a:spcPts val="0"/>
              </a:spcBef>
              <a:spcAft>
                <a:spcPts val="0"/>
              </a:spcAft>
              <a:buNone/>
            </a:pPr>
            <a:r>
              <a:rPr lang="en" sz="1200">
                <a:solidFill>
                  <a:srgbClr val="24292E"/>
                </a:solidFill>
                <a:highlight>
                  <a:schemeClr val="lt2"/>
                </a:highlight>
              </a:rPr>
              <a:t>We recommend using this source for state-level COVID analyses</a:t>
            </a:r>
            <a:endParaRPr sz="1200">
              <a:solidFill>
                <a:srgbClr val="24292E"/>
              </a:solidFill>
              <a:highlight>
                <a:schemeClr val="lt2"/>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Very detailed COVID data, including information about what treatments people are getting (e.g., how many people are in ICU)</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Clean FIPS codes can be merged on other data.</a:t>
            </a:r>
            <a:endParaRPr sz="1200">
              <a:highlight>
                <a:srgbClr val="FFFFFF"/>
              </a:highlight>
            </a:endParaRPr>
          </a:p>
          <a:p>
            <a:pPr indent="-304800" lvl="0" marL="914400" rtl="0" algn="l">
              <a:lnSpc>
                <a:spcPct val="100000"/>
              </a:lnSpc>
              <a:spcBef>
                <a:spcPts val="0"/>
              </a:spcBef>
              <a:spcAft>
                <a:spcPts val="0"/>
              </a:spcAft>
              <a:buClr>
                <a:schemeClr val="accent3"/>
              </a:buClr>
              <a:buSzPts val="1200"/>
              <a:buFont typeface="Proxima Nova"/>
              <a:buChar char="●"/>
            </a:pPr>
            <a:r>
              <a:rPr lang="en" sz="1200">
                <a:highlight>
                  <a:srgbClr val="FFFFFF"/>
                </a:highlight>
              </a:rPr>
              <a:t>Disadvantages:</a:t>
            </a:r>
            <a:endParaRPr sz="1200">
              <a:highlight>
                <a:srgbClr val="FFFFFF"/>
              </a:highlight>
            </a:endParaRPr>
          </a:p>
          <a:p>
            <a:pPr indent="-304800" lvl="1" marL="1371600" rtl="0" algn="l">
              <a:lnSpc>
                <a:spcPct val="100000"/>
              </a:lnSpc>
              <a:spcBef>
                <a:spcPts val="0"/>
              </a:spcBef>
              <a:spcAft>
                <a:spcPts val="0"/>
              </a:spcAft>
              <a:buClr>
                <a:schemeClr val="accent3"/>
              </a:buClr>
              <a:buSzPts val="1200"/>
              <a:buFont typeface="Proxima Nova"/>
              <a:buChar char="○"/>
            </a:pPr>
            <a:r>
              <a:rPr lang="en" sz="1200">
                <a:highlight>
                  <a:srgbClr val="FFFFFF"/>
                </a:highlight>
              </a:rPr>
              <a:t>Only at the state level</a:t>
            </a:r>
            <a:endParaRPr sz="1200">
              <a:highlight>
                <a:srgbClr val="FFFFFF"/>
              </a:highlight>
            </a:endParaRPr>
          </a:p>
          <a:p>
            <a:pPr indent="0" lvl="0" marL="0" rtl="0" algn="l">
              <a:lnSpc>
                <a:spcPct val="100000"/>
              </a:lnSpc>
              <a:spcBef>
                <a:spcPts val="0"/>
              </a:spcBef>
              <a:spcAft>
                <a:spcPts val="0"/>
              </a:spcAft>
              <a:buNone/>
            </a:pPr>
            <a:r>
              <a:t/>
            </a:r>
            <a:endParaRPr sz="1200">
              <a:solidFill>
                <a:srgbClr val="24292E"/>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Introductory Plots</a:t>
            </a:r>
            <a:endParaRPr b="1">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Cumulative Cases by Day</a:t>
            </a:r>
            <a:endParaRPr/>
          </a:p>
        </p:txBody>
      </p:sp>
      <p:sp>
        <p:nvSpPr>
          <p:cNvPr id="90" name="Google Shape;90;p18"/>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https://usafacts.org/visualizations/coronavirus-covid-19-spread-map/</a:t>
            </a:r>
            <a:endParaRPr sz="800"/>
          </a:p>
          <a:p>
            <a:pPr indent="0" lvl="0" marL="0" rtl="0" algn="l">
              <a:spcBef>
                <a:spcPts val="0"/>
              </a:spcBef>
              <a:spcAft>
                <a:spcPts val="0"/>
              </a:spcAft>
              <a:buNone/>
            </a:pPr>
            <a:r>
              <a:t/>
            </a:r>
            <a:endParaRPr sz="800"/>
          </a:p>
        </p:txBody>
      </p:sp>
      <p:pic>
        <p:nvPicPr>
          <p:cNvPr id="91" name="Google Shape;91;p18"/>
          <p:cNvPicPr preferRelativeResize="0"/>
          <p:nvPr/>
        </p:nvPicPr>
        <p:blipFill>
          <a:blip r:embed="rId4">
            <a:alphaModFix/>
          </a:blip>
          <a:stretch>
            <a:fillRect/>
          </a:stretch>
        </p:blipFill>
        <p:spPr>
          <a:xfrm>
            <a:off x="232050" y="1434738"/>
            <a:ext cx="8679899" cy="51101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Cumulative Deaths by Day</a:t>
            </a:r>
            <a:endParaRPr/>
          </a:p>
        </p:txBody>
      </p:sp>
      <p:sp>
        <p:nvSpPr>
          <p:cNvPr id="97" name="Google Shape;97;p19"/>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https://usafacts.org/visualizations/coronavirus-covid-19-spread-map/</a:t>
            </a:r>
            <a:endParaRPr sz="800"/>
          </a:p>
          <a:p>
            <a:pPr indent="0" lvl="0" marL="0" rtl="0" algn="l">
              <a:spcBef>
                <a:spcPts val="0"/>
              </a:spcBef>
              <a:spcAft>
                <a:spcPts val="0"/>
              </a:spcAft>
              <a:buNone/>
            </a:pPr>
            <a:r>
              <a:t/>
            </a:r>
            <a:endParaRPr sz="800"/>
          </a:p>
        </p:txBody>
      </p:sp>
      <p:pic>
        <p:nvPicPr>
          <p:cNvPr id="98" name="Google Shape;98;p19"/>
          <p:cNvPicPr preferRelativeResize="0"/>
          <p:nvPr/>
        </p:nvPicPr>
        <p:blipFill>
          <a:blip r:embed="rId4">
            <a:alphaModFix/>
          </a:blip>
          <a:stretch>
            <a:fillRect/>
          </a:stretch>
        </p:blipFill>
        <p:spPr>
          <a:xfrm>
            <a:off x="254800" y="1509275"/>
            <a:ext cx="8634389" cy="511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Cases</a:t>
            </a:r>
            <a:r>
              <a:rPr lang="en"/>
              <a:t> by Day</a:t>
            </a:r>
            <a:endParaRPr/>
          </a:p>
        </p:txBody>
      </p:sp>
      <p:sp>
        <p:nvSpPr>
          <p:cNvPr id="104" name="Google Shape;104;p20"/>
          <p:cNvSpPr txBox="1"/>
          <p:nvPr/>
        </p:nvSpPr>
        <p:spPr>
          <a:xfrm>
            <a:off x="5188525" y="6622700"/>
            <a:ext cx="3955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a:t>
            </a:r>
            <a:r>
              <a:rPr lang="en" sz="800" u="sng">
                <a:solidFill>
                  <a:schemeClr val="hlink"/>
                </a:solidFill>
                <a:hlinkClick r:id="rId3"/>
              </a:rPr>
              <a:t>https://usafacts.org/visualizations/coronavirus-covid-19-spread-map/</a:t>
            </a:r>
            <a:endParaRPr sz="800"/>
          </a:p>
          <a:p>
            <a:pPr indent="0" lvl="0" marL="0" rtl="0" algn="l">
              <a:spcBef>
                <a:spcPts val="0"/>
              </a:spcBef>
              <a:spcAft>
                <a:spcPts val="0"/>
              </a:spcAft>
              <a:buNone/>
            </a:pPr>
            <a:r>
              <a:t/>
            </a:r>
            <a:endParaRPr sz="800"/>
          </a:p>
        </p:txBody>
      </p:sp>
      <p:pic>
        <p:nvPicPr>
          <p:cNvPr id="105" name="Google Shape;105;p20"/>
          <p:cNvPicPr preferRelativeResize="0"/>
          <p:nvPr/>
        </p:nvPicPr>
        <p:blipFill>
          <a:blip r:embed="rId4">
            <a:alphaModFix/>
          </a:blip>
          <a:stretch>
            <a:fillRect/>
          </a:stretch>
        </p:blipFill>
        <p:spPr>
          <a:xfrm>
            <a:off x="232050" y="1482325"/>
            <a:ext cx="8679899" cy="51403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How do different states compare?</a:t>
            </a:r>
            <a:endParaRPr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